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EC42D1-427A-4088-A49D-433864188EEA}" v="174" dt="2024-01-31T16:30:38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31.01.2024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снимок экрана, текст, искусство, компакт-диск&#10;&#10;Автоматически созданное описание">
            <a:extLst>
              <a:ext uri="{FF2B5EF4-FFF2-40B4-BE49-F238E27FC236}">
                <a16:creationId xmlns:a16="http://schemas.microsoft.com/office/drawing/2014/main" id="{93B5BB45-2473-D18F-D793-663AB8A04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05" b="79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4211" y="2534067"/>
            <a:ext cx="9144000" cy="2900518"/>
          </a:xfrm>
        </p:spPr>
        <p:txBody>
          <a:bodyPr>
            <a:normAutofit/>
          </a:bodyPr>
          <a:lstStyle/>
          <a:p>
            <a:r>
              <a:rPr lang="ru-RU" sz="5600">
                <a:solidFill>
                  <a:srgbClr val="FFFFFF"/>
                </a:solidFill>
                <a:latin typeface="Comic Sans MS"/>
                <a:ea typeface="+mj-lt"/>
                <a:cs typeface="+mj-lt"/>
              </a:rPr>
              <a:t>Знакомство с офисными и прикладными программами</a:t>
            </a:r>
            <a:endParaRPr lang="ru-RU" sz="5600">
              <a:solidFill>
                <a:srgbClr val="FFFFFF"/>
              </a:solidFill>
              <a:latin typeface="Comic Sans MS"/>
            </a:endParaRPr>
          </a:p>
          <a:p>
            <a:endParaRPr lang="ru-RU" sz="56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схема, электроника, Электронная техника, Цвет Majorelle blue&#10;&#10;Автоматически созданное описание">
            <a:extLst>
              <a:ext uri="{FF2B5EF4-FFF2-40B4-BE49-F238E27FC236}">
                <a16:creationId xmlns:a16="http://schemas.microsoft.com/office/drawing/2014/main" id="{06E02376-1426-24A3-E073-42822EC78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7" b="161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DC184-89A4-5B90-AE41-FD021AE9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 fontScale="90000"/>
          </a:bodyPr>
          <a:lstStyle/>
          <a:p>
            <a:r>
              <a:rPr lang="ru-RU" sz="2800" dirty="0">
                <a:latin typeface="Comic Sans MS"/>
                <a:ea typeface="+mj-lt"/>
                <a:cs typeface="+mj-lt"/>
              </a:rPr>
              <a:t>Структура ППП представляется в виде трех взаимосвязанных элементов</a:t>
            </a:r>
            <a:endParaRPr lang="ru-RU" sz="2800" dirty="0">
              <a:latin typeface="Comic Sans MS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4B89E4-93FC-53CC-2E6F-1FB0A17B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70" y="2269609"/>
            <a:ext cx="4450077" cy="43828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omic Sans MS"/>
                <a:ea typeface="+mn-lt"/>
                <a:cs typeface="+mn-lt"/>
              </a:rPr>
              <a:t>1) входной язык (язык управления) — средство общения пользователя с ППП</a:t>
            </a:r>
            <a:endParaRPr lang="ru-RU" sz="2000" dirty="0">
              <a:latin typeface="Comic Sans MS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sz="2000" dirty="0">
                <a:latin typeface="Comic Sans MS"/>
                <a:ea typeface="+mn-lt"/>
                <a:cs typeface="+mn-lt"/>
              </a:rPr>
              <a:t>2) предметное обеспечение — реализует особенности конкретной предметной области, на которую ориентирован ППП;</a:t>
            </a:r>
            <a:endParaRPr lang="ru-RU" sz="2000">
              <a:latin typeface="Comic Sans MS"/>
            </a:endParaRPr>
          </a:p>
          <a:p>
            <a:pPr marL="0" indent="0">
              <a:buNone/>
            </a:pPr>
            <a:r>
              <a:rPr lang="ru-RU" sz="2000" dirty="0">
                <a:latin typeface="Comic Sans MS"/>
                <a:ea typeface="+mn-lt"/>
                <a:cs typeface="+mn-lt"/>
              </a:rPr>
              <a:t>3) системное обеспечение — низкоуровневые средства, например доступ к возможностям ОС.</a:t>
            </a:r>
            <a:endParaRPr lang="ru-RU" sz="2000">
              <a:latin typeface="Comic Sans MS"/>
            </a:endParaRPr>
          </a:p>
          <a:p>
            <a:endParaRPr lang="ru-RU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82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7718-30D7-076E-5639-13E169B64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33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ru-RU" sz="3800" dirty="0">
                <a:latin typeface="Comic Sans MS"/>
                <a:ea typeface="+mj-lt"/>
                <a:cs typeface="+mj-lt"/>
              </a:rPr>
              <a:t>Прикладные программы общего назначения </a:t>
            </a:r>
            <a:endParaRPr lang="ru-RU" sz="3800">
              <a:latin typeface="Comic Sans MS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474A16-1DF4-6318-FA74-3AAF1DBF9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 sz="1900" dirty="0">
                <a:latin typeface="Comic Sans MS"/>
                <a:ea typeface="+mn-lt"/>
                <a:cs typeface="+mn-lt"/>
              </a:rPr>
              <a:t>Текстовые редакторы и процессоры. Для работы с текстами на компьютере используются программные средства, называемые текстовыми редакторами или текстовыми процессорами.</a:t>
            </a:r>
          </a:p>
          <a:p>
            <a:pPr marL="0" indent="0">
              <a:buNone/>
            </a:pPr>
            <a:r>
              <a:rPr lang="ru-RU" sz="1900" dirty="0">
                <a:latin typeface="Comic Sans MS"/>
                <a:ea typeface="+mn-lt"/>
                <a:cs typeface="+mn-lt"/>
              </a:rPr>
              <a:t>Основное назначение текстовых редакторов — создавать текстовые файлы, редактировать тексты, просматривать их на экране, изменять формат текстового документа, распечатывать его на принтере.</a:t>
            </a:r>
            <a:endParaRPr lang="ru-RU" sz="1900" dirty="0">
              <a:latin typeface="Comic Sans MS"/>
            </a:endParaRPr>
          </a:p>
        </p:txBody>
      </p:sp>
      <p:pic>
        <p:nvPicPr>
          <p:cNvPr id="4" name="Рисунок 3" descr="Изображение выглядит как офисные принадлежности, текст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3C04E506-00BE-163A-D2CC-891831EBA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r="2069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996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5CBA5-DA73-2481-2A99-656BCD5B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Comic Sans MS"/>
                <a:ea typeface="+mj-lt"/>
                <a:cs typeface="+mj-lt"/>
              </a:rPr>
              <a:t>Табличные процессоры</a:t>
            </a:r>
            <a:endParaRPr lang="ru-RU" dirty="0">
              <a:latin typeface="Comic Sans M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47CC0E-558A-D48E-8D2F-D8C5FAB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latin typeface="Comic Sans MS"/>
                <a:ea typeface="+mn-lt"/>
                <a:cs typeface="+mn-lt"/>
              </a:rPr>
              <a:t>Электронные таблицы (табличные процессоры) — это прикладные программы, предназначенные для проведения табличных расчетов.</a:t>
            </a:r>
            <a:endParaRPr lang="ru-RU" sz="2000" dirty="0">
              <a:latin typeface="Comic Sans MS"/>
              <a:ea typeface="Calibri" panose="020F0502020204030204"/>
              <a:cs typeface="Calibri" panose="020F0502020204030204"/>
            </a:endParaRPr>
          </a:p>
          <a:p>
            <a:r>
              <a:rPr lang="ru-RU" sz="2000" dirty="0">
                <a:latin typeface="Comic Sans MS"/>
                <a:ea typeface="+mn-lt"/>
                <a:cs typeface="+mn-lt"/>
              </a:rPr>
              <a:t>Основное назначение табличных процессоров — обработка таблично организованной информации, проведение расчетов на ее основе и обеспечение визуального представления хранимых данных и результатов их обработки в виде графиков, диаграмм. </a:t>
            </a:r>
            <a:endParaRPr lang="ru-RU" sz="2000" dirty="0">
              <a:latin typeface="Comic Sans MS"/>
            </a:endParaRPr>
          </a:p>
        </p:txBody>
      </p:sp>
      <p:pic>
        <p:nvPicPr>
          <p:cNvPr id="4" name="Рисунок 3" descr="Изображение выглядит как сфера, мяч, компьютер, Устройство ввода&#10;&#10;Автоматически созданное описание">
            <a:extLst>
              <a:ext uri="{FF2B5EF4-FFF2-40B4-BE49-F238E27FC236}">
                <a16:creationId xmlns:a16="http://schemas.microsoft.com/office/drawing/2014/main" id="{A084FF26-1F2A-7C41-77CE-156F25FFE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r="9040" b="-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554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A95E35-F56D-180E-0338-56B754A8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9569"/>
            <a:ext cx="4619621" cy="54773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600" dirty="0">
                <a:latin typeface="Comic Sans MS"/>
                <a:ea typeface="+mn-lt"/>
                <a:cs typeface="+mn-lt"/>
              </a:rPr>
              <a:t>Электронные таблицы работают со следующими </a:t>
            </a:r>
            <a:r>
              <a:rPr lang="ru-RU" sz="2600">
                <a:latin typeface="Comic Sans MS"/>
                <a:ea typeface="+mn-lt"/>
                <a:cs typeface="+mn-lt"/>
              </a:rPr>
              <a:t>основными типами данных:</a:t>
            </a:r>
            <a:endParaRPr lang="ru-RU" sz="2600">
              <a:latin typeface="Calibri" panose="020F0502020204030204"/>
              <a:ea typeface="+mn-lt"/>
              <a:cs typeface="+mn-lt"/>
            </a:endParaRPr>
          </a:p>
          <a:p>
            <a:pPr marL="0" indent="0">
              <a:buNone/>
            </a:pPr>
            <a:endParaRPr lang="ru-RU" sz="2400" dirty="0">
              <a:latin typeface="Comic Sans MS"/>
              <a:ea typeface="Calibri"/>
              <a:cs typeface="Calibri"/>
            </a:endParaRPr>
          </a:p>
          <a:p>
            <a:r>
              <a:rPr lang="ru-RU" sz="2400" dirty="0">
                <a:latin typeface="Comic Sans MS"/>
                <a:ea typeface="+mn-lt"/>
                <a:cs typeface="+mn-lt"/>
              </a:rPr>
              <a:t>числа, как в обычном, так и экспоненциальном формате;</a:t>
            </a:r>
            <a:endParaRPr lang="ru-RU" sz="2400">
              <a:latin typeface="Comic Sans MS"/>
            </a:endParaRPr>
          </a:p>
          <a:p>
            <a:r>
              <a:rPr lang="ru-RU" sz="2400" dirty="0">
                <a:latin typeface="Comic Sans MS"/>
                <a:ea typeface="+mn-lt"/>
                <a:cs typeface="+mn-lt"/>
              </a:rPr>
              <a:t>текст — последовательность символов, состоящая из букв, цифр и пробелов;</a:t>
            </a:r>
            <a:endParaRPr lang="ru-RU" sz="2400">
              <a:latin typeface="Comic Sans MS"/>
            </a:endParaRPr>
          </a:p>
          <a:p>
            <a:r>
              <a:rPr lang="ru-RU" sz="2400" dirty="0">
                <a:latin typeface="Comic Sans MS"/>
                <a:ea typeface="+mn-lt"/>
                <a:cs typeface="+mn-lt"/>
              </a:rPr>
              <a:t>формулы.</a:t>
            </a:r>
            <a:endParaRPr lang="ru-RU" sz="2400" dirty="0">
              <a:latin typeface="Comic Sans MS"/>
            </a:endParaRPr>
          </a:p>
          <a:p>
            <a:endParaRPr lang="ru-RU" sz="2000"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снимок экрана, текст, искусство, компакт-диск&#10;&#10;Автоматически созданное описание">
            <a:extLst>
              <a:ext uri="{FF2B5EF4-FFF2-40B4-BE49-F238E27FC236}">
                <a16:creationId xmlns:a16="http://schemas.microsoft.com/office/drawing/2014/main" id="{96C7E7A9-5BDB-2CA8-6CF6-A1C5638F1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8" r="1534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159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DE805-568C-015A-0F6F-782FE8D5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 fontScale="90000"/>
          </a:bodyPr>
          <a:lstStyle/>
          <a:p>
            <a:r>
              <a:rPr lang="ru-RU" sz="4100" dirty="0">
                <a:latin typeface="Comic Sans MS"/>
                <a:ea typeface="+mj-lt"/>
                <a:cs typeface="+mj-lt"/>
              </a:rPr>
              <a:t>Программы для работы в локальной сети и интернете</a:t>
            </a:r>
            <a:endParaRPr lang="ru-RU" sz="4100" dirty="0">
              <a:latin typeface="Comic Sans MS"/>
            </a:endParaRPr>
          </a:p>
          <a:p>
            <a:endParaRPr lang="ru-RU" sz="4100">
              <a:ea typeface="Calibri Light"/>
              <a:cs typeface="Calibri Light"/>
            </a:endParaRPr>
          </a:p>
        </p:txBody>
      </p:sp>
      <p:pic>
        <p:nvPicPr>
          <p:cNvPr id="4" name="Рисунок 3" descr="Изображение выглядит как сфера, пространство, планет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25C1195E-0319-0660-E4A5-71D696BB1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" b="5620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E455504-29AE-CD87-D1FD-1905B30CC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None/>
            </a:pPr>
            <a:r>
              <a:rPr lang="ru-RU" sz="2000" dirty="0">
                <a:latin typeface="Comic Sans MS"/>
                <a:ea typeface="+mn-lt"/>
                <a:cs typeface="+mn-lt"/>
              </a:rPr>
              <a:t>Браузер (от англ. </a:t>
            </a:r>
            <a:r>
              <a:rPr lang="ru-RU" sz="2000" dirty="0" err="1">
                <a:latin typeface="Comic Sans MS"/>
                <a:ea typeface="+mn-lt"/>
                <a:cs typeface="+mn-lt"/>
              </a:rPr>
              <a:t>browse</a:t>
            </a:r>
            <a:r>
              <a:rPr lang="ru-RU" sz="2000" dirty="0">
                <a:latin typeface="Comic Sans MS"/>
                <a:ea typeface="+mn-lt"/>
                <a:cs typeface="+mn-lt"/>
              </a:rPr>
              <a:t> — просматривать, листать) — это специальная программа, позволяющая просматривать содержимое Интернета. Она позволяет получить доступ ко всем информационным ресурсам Сети. С помощью браузера можно просматривать и загружать картинки, звуковые и видеофайлы, различную текстовую информацию (электронные книги, новости, журналы, анекдоты) и т.д.</a:t>
            </a:r>
            <a:endParaRPr lang="ru-RU" sz="2000" dirty="0">
              <a:latin typeface="Comic Sans MS"/>
            </a:endParaRPr>
          </a:p>
          <a:p>
            <a:pPr marL="457200" lvl="1" indent="0">
              <a:buNone/>
            </a:pPr>
            <a:endParaRPr lang="ru-RU" sz="20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ru-RU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385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09228-85B2-27D9-5DDF-BC0392A9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4200" dirty="0">
                <a:latin typeface="Comic Sans MS"/>
                <a:ea typeface="+mj-lt"/>
                <a:cs typeface="+mj-lt"/>
              </a:rPr>
              <a:t>Существует несколько видов браузеров</a:t>
            </a:r>
            <a:endParaRPr lang="ru-RU" sz="4200" dirty="0">
              <a:latin typeface="Comic Sans MS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B6ED8-FB65-FA02-43A9-09B9F898A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200" dirty="0">
                <a:latin typeface="Comic Sans MS"/>
                <a:ea typeface="+mn-lt"/>
                <a:cs typeface="+mn-lt"/>
              </a:rPr>
              <a:t>браузер режима командной строки</a:t>
            </a:r>
          </a:p>
          <a:p>
            <a:r>
              <a:rPr lang="ru-RU" sz="2200" dirty="0">
                <a:latin typeface="Comic Sans MS"/>
                <a:ea typeface="+mn-lt"/>
                <a:cs typeface="+mn-lt"/>
              </a:rPr>
              <a:t>полноэкранный браузер</a:t>
            </a:r>
          </a:p>
          <a:p>
            <a:r>
              <a:rPr lang="ru-RU" sz="2200" dirty="0">
                <a:latin typeface="Comic Sans MS"/>
                <a:ea typeface="+mn-lt"/>
                <a:cs typeface="+mn-lt"/>
              </a:rPr>
              <a:t>браузер с поддержкой мультимедиа</a:t>
            </a:r>
          </a:p>
          <a:p>
            <a:r>
              <a:rPr lang="ru-RU" sz="2200" dirty="0">
                <a:latin typeface="Comic Sans MS"/>
                <a:ea typeface="+mn-lt"/>
                <a:cs typeface="+mn-lt"/>
              </a:rPr>
              <a:t>браузеры дополнения</a:t>
            </a:r>
            <a:endParaRPr lang="ru-RU" sz="2200" dirty="0">
              <a:latin typeface="Comic Sans MS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круг, Красочность, Янтарь, сфера&#10;&#10;Автоматически созданное описание">
            <a:extLst>
              <a:ext uri="{FF2B5EF4-FFF2-40B4-BE49-F238E27FC236}">
                <a16:creationId xmlns:a16="http://schemas.microsoft.com/office/drawing/2014/main" id="{A1AC6504-56BC-8A37-59B0-971A3B212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8" r="2111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045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7E915-178C-C237-14FE-F9090A32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532" y="640080"/>
            <a:ext cx="419693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latin typeface="Comic Sans MS"/>
              </a:rPr>
              <a:t>Пакеты</a:t>
            </a:r>
            <a:r>
              <a:rPr lang="en-US" sz="5400" dirty="0">
                <a:latin typeface="Comic Sans MS"/>
              </a:rPr>
              <a:t> </a:t>
            </a:r>
            <a:r>
              <a:rPr lang="en-US" sz="5400" dirty="0" err="1">
                <a:latin typeface="Comic Sans MS"/>
              </a:rPr>
              <a:t>прикладных</a:t>
            </a:r>
            <a:r>
              <a:rPr lang="en-US" sz="5400" dirty="0">
                <a:latin typeface="Comic Sans MS"/>
              </a:rPr>
              <a:t> </a:t>
            </a:r>
            <a:r>
              <a:rPr lang="en-US" sz="5400" dirty="0" err="1">
                <a:latin typeface="Comic Sans MS"/>
              </a:rPr>
              <a:t>программ</a:t>
            </a:r>
          </a:p>
        </p:txBody>
      </p:sp>
      <p:pic>
        <p:nvPicPr>
          <p:cNvPr id="4" name="Рисунок 3" descr="Изображение выглядит как компьютер, снимок экрана, ноутбук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9F5CE638-9DB9-9C99-37A2-CD1923388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9" r="3" b="3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9B0603-37C5-4312-AE4D-A3D0154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532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7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ноутбук, компьютер, Электронное устройство, Пробел&#10;&#10;Автоматически созданное описание">
            <a:extLst>
              <a:ext uri="{FF2B5EF4-FFF2-40B4-BE49-F238E27FC236}">
                <a16:creationId xmlns:a16="http://schemas.microsoft.com/office/drawing/2014/main" id="{0CEFC38D-8A7E-D0D5-C5DE-B33F8FCF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07B34-4FDA-8958-1013-1E7BE129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 fontScale="90000"/>
          </a:bodyPr>
          <a:lstStyle/>
          <a:p>
            <a:r>
              <a:rPr lang="ru-RU" sz="2800" dirty="0">
                <a:latin typeface="Comic Sans MS"/>
                <a:ea typeface="+mj-lt"/>
                <a:cs typeface="+mj-lt"/>
              </a:rPr>
              <a:t>Структура и основные компоненты пакета прикладных программ</a:t>
            </a:r>
            <a:endParaRPr lang="ru-RU" sz="2800">
              <a:latin typeface="Calibri Light" panose="020F0302020204030204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73A92-927B-1B50-168A-B7E61136A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Comic Sans MS"/>
                <a:ea typeface="+mn-lt"/>
                <a:cs typeface="+mn-lt"/>
              </a:rPr>
              <a:t>Пакет прикладных программ (ППП) — это комплекс взаимосвязанных программ для решения определенного класса задач из конкретной предметной области. На текущем этапе развития информационных технологий именно ППП являются наиболее востребованным видом прикладного программного обеспечения.</a:t>
            </a:r>
            <a:endParaRPr lang="ru-RU" sz="2000" dirty="0">
              <a:latin typeface="Comic Sans MS"/>
              <a:ea typeface="Calibri" panose="020F0502020204030204"/>
              <a:cs typeface="Calibri" panose="020F0502020204030204"/>
            </a:endParaRPr>
          </a:p>
          <a:p>
            <a:endParaRPr lang="ru-RU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432FD-12BD-42C4-A9ED-64FE48EE3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 fontScale="90000"/>
          </a:bodyPr>
          <a:lstStyle/>
          <a:p>
            <a:r>
              <a:rPr lang="ru-RU" sz="3700" dirty="0">
                <a:latin typeface="Comic Sans MS"/>
                <a:ea typeface="+mj-lt"/>
                <a:cs typeface="+mj-lt"/>
              </a:rPr>
              <a:t>Особенностями ППП выступают</a:t>
            </a:r>
            <a:endParaRPr lang="ru-RU" sz="3700" dirty="0">
              <a:latin typeface="Comic Sans M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42264-563C-8F35-9266-84F723EC2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Comic Sans MS"/>
                <a:ea typeface="+mn-lt"/>
                <a:cs typeface="+mn-lt"/>
              </a:rPr>
              <a:t>ориентация на решение класса задач</a:t>
            </a:r>
          </a:p>
          <a:p>
            <a:r>
              <a:rPr lang="ru-RU" sz="2400" dirty="0">
                <a:latin typeface="Comic Sans MS"/>
                <a:ea typeface="+mn-lt"/>
                <a:cs typeface="+mn-lt"/>
              </a:rPr>
              <a:t>наличие языковых средств</a:t>
            </a:r>
          </a:p>
          <a:p>
            <a:r>
              <a:rPr lang="ru-RU" sz="2400" dirty="0">
                <a:latin typeface="Comic Sans MS"/>
                <a:ea typeface="+mn-lt"/>
                <a:cs typeface="+mn-lt"/>
              </a:rPr>
              <a:t>единообразие работы с компонентами пакета</a:t>
            </a:r>
          </a:p>
        </p:txBody>
      </p:sp>
      <p:pic>
        <p:nvPicPr>
          <p:cNvPr id="4" name="Рисунок 3" descr="Изображение выглядит как снимок экрана, компьютер, человек, технология&#10;&#10;Автоматически созданное описание">
            <a:extLst>
              <a:ext uri="{FF2B5EF4-FFF2-40B4-BE49-F238E27FC236}">
                <a16:creationId xmlns:a16="http://schemas.microsoft.com/office/drawing/2014/main" id="{F0282EC8-40E1-F1BA-AE17-EBABCD56B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4" r="25040" b="-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35944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Знакомство с офисными и прикладными программами </vt:lpstr>
      <vt:lpstr>Прикладные программы общего назначения </vt:lpstr>
      <vt:lpstr>Табличные процессоры</vt:lpstr>
      <vt:lpstr>Презентация PowerPoint</vt:lpstr>
      <vt:lpstr>Программы для работы в локальной сети и интернете </vt:lpstr>
      <vt:lpstr>Существует несколько видов браузеров</vt:lpstr>
      <vt:lpstr>Пакеты прикладных программ</vt:lpstr>
      <vt:lpstr>Структура и основные компоненты пакета прикладных программ</vt:lpstr>
      <vt:lpstr>Особенностями ППП выступают</vt:lpstr>
      <vt:lpstr>Структура ППП представляется в виде трех взаимосвязанных элементов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115</cp:revision>
  <dcterms:created xsi:type="dcterms:W3CDTF">2024-01-31T16:04:40Z</dcterms:created>
  <dcterms:modified xsi:type="dcterms:W3CDTF">2024-01-31T16:30:56Z</dcterms:modified>
</cp:coreProperties>
</file>